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0" roundtripDataSignature="AMtx7mgoxwRkU3ITU7crYKDHvxZsilYLg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pn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f3e28908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f3e28908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f3e289087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f3e289087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f3e289087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f3e289087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1b1f964a1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1b1f964a1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 name="Shape 17"/>
        <p:cNvGrpSpPr/>
        <p:nvPr/>
      </p:nvGrpSpPr>
      <p:grpSpPr>
        <a:xfrm>
          <a:off x="0" y="0"/>
          <a:ext cx="0" cy="0"/>
          <a:chOff x="0" y="0"/>
          <a:chExt cx="0" cy="0"/>
        </a:xfrm>
      </p:grpSpPr>
      <p:sp>
        <p:nvSpPr>
          <p:cNvPr id="18" name="Google Shape;18;p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9" name="Google Shape;19;p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0" name="Google Shape;2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p1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sp>
        <p:nvSpPr>
          <p:cNvPr id="30" name="Google Shape;30;p18"/>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1" name="Google Shape;3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2" name="Shape 32"/>
        <p:cNvGrpSpPr/>
        <p:nvPr/>
      </p:nvGrpSpPr>
      <p:grpSpPr>
        <a:xfrm>
          <a:off x="0" y="0"/>
          <a:ext cx="0" cy="0"/>
          <a:chOff x="0" y="0"/>
          <a:chExt cx="0" cy="0"/>
        </a:xfrm>
      </p:grpSpPr>
      <p:sp>
        <p:nvSpPr>
          <p:cNvPr id="33" name="Google Shape;3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21"/>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2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42" name="Google Shape;4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18.jpg"/><Relationship Id="rId5" Type="http://schemas.openxmlformats.org/officeDocument/2006/relationships/image" Target="../media/image19.jpg"/><Relationship Id="rId6" Type="http://schemas.openxmlformats.org/officeDocument/2006/relationships/image" Target="../media/image12.jpg"/><Relationship Id="rId7" Type="http://schemas.openxmlformats.org/officeDocument/2006/relationships/image" Target="../media/image8.jpg"/><Relationship Id="rId8"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0.jpg"/><Relationship Id="rId4" Type="http://schemas.openxmlformats.org/officeDocument/2006/relationships/image" Target="../media/image21.jpg"/><Relationship Id="rId5" Type="http://schemas.openxmlformats.org/officeDocument/2006/relationships/image" Target="../media/image22.jpg"/><Relationship Id="rId6" Type="http://schemas.openxmlformats.org/officeDocument/2006/relationships/image" Target="../media/image25.jpg"/><Relationship Id="rId7" Type="http://schemas.openxmlformats.org/officeDocument/2006/relationships/image" Target="../media/image24.jpg"/><Relationship Id="rId8" Type="http://schemas.openxmlformats.org/officeDocument/2006/relationships/image" Target="../media/image2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2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9.jpg"/><Relationship Id="rId5" Type="http://schemas.openxmlformats.org/officeDocument/2006/relationships/image" Target="../media/image1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16.jpg"/><Relationship Id="rId5" Type="http://schemas.openxmlformats.org/officeDocument/2006/relationships/image" Target="../media/image13.jpg"/><Relationship Id="rId6"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8" y="470850"/>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GB"/>
              <a:t>Project Yantra</a:t>
            </a:r>
            <a:endParaRPr/>
          </a:p>
        </p:txBody>
      </p:sp>
      <p:sp>
        <p:nvSpPr>
          <p:cNvPr id="55" name="Google Shape;55;p1"/>
          <p:cNvSpPr txBox="1"/>
          <p:nvPr>
            <p:ph idx="1" type="subTitle"/>
          </p:nvPr>
        </p:nvSpPr>
        <p:spPr>
          <a:xfrm>
            <a:off x="311700" y="3259125"/>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358"/>
              <a:buNone/>
            </a:pPr>
            <a:r>
              <a:rPr lang="en-GB" sz="1110"/>
              <a:t>Aakash Aditya Giri 21BCI0010</a:t>
            </a:r>
            <a:endParaRPr sz="1110"/>
          </a:p>
          <a:p>
            <a:pPr indent="0" lvl="0" marL="0" rtl="0" algn="ctr">
              <a:lnSpc>
                <a:spcPct val="80000"/>
              </a:lnSpc>
              <a:spcBef>
                <a:spcPts val="0"/>
              </a:spcBef>
              <a:spcAft>
                <a:spcPts val="0"/>
              </a:spcAft>
              <a:buSzPts val="358"/>
              <a:buNone/>
            </a:pPr>
            <a:r>
              <a:rPr lang="en-GB" sz="1110"/>
              <a:t>Kartik Gupta 21BCI0194</a:t>
            </a:r>
            <a:endParaRPr sz="1110"/>
          </a:p>
          <a:p>
            <a:pPr indent="0" lvl="0" marL="0" rtl="0" algn="ctr">
              <a:lnSpc>
                <a:spcPct val="80000"/>
              </a:lnSpc>
              <a:spcBef>
                <a:spcPts val="0"/>
              </a:spcBef>
              <a:spcAft>
                <a:spcPts val="0"/>
              </a:spcAft>
              <a:buSzPts val="358"/>
              <a:buNone/>
            </a:pPr>
            <a:r>
              <a:rPr lang="en-GB" sz="1110"/>
              <a:t>Prabhav Mishra 21BCI0155</a:t>
            </a:r>
            <a:endParaRPr sz="1110"/>
          </a:p>
          <a:p>
            <a:pPr indent="0" lvl="0" marL="0" rtl="0" algn="ctr">
              <a:lnSpc>
                <a:spcPct val="80000"/>
              </a:lnSpc>
              <a:spcBef>
                <a:spcPts val="0"/>
              </a:spcBef>
              <a:spcAft>
                <a:spcPts val="0"/>
              </a:spcAft>
              <a:buSzPts val="358"/>
              <a:buNone/>
            </a:pPr>
            <a:r>
              <a:t/>
            </a:r>
            <a:endParaRPr sz="1110"/>
          </a:p>
          <a:p>
            <a:pPr indent="0" lvl="0" marL="0" rtl="0" algn="ctr">
              <a:lnSpc>
                <a:spcPct val="80000"/>
              </a:lnSpc>
              <a:spcBef>
                <a:spcPts val="0"/>
              </a:spcBef>
              <a:spcAft>
                <a:spcPts val="0"/>
              </a:spcAft>
              <a:buSzPts val="358"/>
              <a:buNone/>
            </a:pPr>
            <a:r>
              <a:rPr lang="en-GB" sz="1110"/>
              <a:t>Vellore Institute of Technology, Vellore</a:t>
            </a:r>
            <a:endParaRPr sz="1110"/>
          </a:p>
        </p:txBody>
      </p:sp>
      <p:sp>
        <p:nvSpPr>
          <p:cNvPr id="56" name="Google Shape;56;p1"/>
          <p:cNvSpPr txBox="1"/>
          <p:nvPr/>
        </p:nvSpPr>
        <p:spPr>
          <a:xfrm>
            <a:off x="2583825" y="2523450"/>
            <a:ext cx="3163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
          <p:cNvSpPr txBox="1"/>
          <p:nvPr/>
        </p:nvSpPr>
        <p:spPr>
          <a:xfrm>
            <a:off x="2555700" y="2691175"/>
            <a:ext cx="40326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DevSpace ‘22 IoT Track Problem Statement #1</a:t>
            </a:r>
            <a:endParaRPr b="0" i="0" sz="1400" u="none" cap="none" strike="noStrike">
              <a:solidFill>
                <a:schemeClr val="dk1"/>
              </a:solidFill>
              <a:latin typeface="Arial"/>
              <a:ea typeface="Arial"/>
              <a:cs typeface="Arial"/>
              <a:sym typeface="Arial"/>
            </a:endParaRPr>
          </a:p>
        </p:txBody>
      </p:sp>
      <p:pic>
        <p:nvPicPr>
          <p:cNvPr id="58" name="Google Shape;58;p1"/>
          <p:cNvPicPr preferRelativeResize="0"/>
          <p:nvPr/>
        </p:nvPicPr>
        <p:blipFill rotWithShape="1">
          <a:blip r:embed="rId3">
            <a:alphaModFix/>
          </a:blip>
          <a:srcRect b="0" l="0" r="0" t="0"/>
          <a:stretch/>
        </p:blipFill>
        <p:spPr>
          <a:xfrm>
            <a:off x="3716400" y="470850"/>
            <a:ext cx="1711201" cy="1103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GB"/>
              <a:t>Our Prototype Progress as of 8:00 AM</a:t>
            </a:r>
            <a:br>
              <a:rPr lang="en-GB"/>
            </a:br>
            <a:r>
              <a:rPr lang="en-GB"/>
              <a:t>15/04/2022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pic>
        <p:nvPicPr>
          <p:cNvPr id="133" name="Google Shape;133;p11"/>
          <p:cNvPicPr preferRelativeResize="0"/>
          <p:nvPr/>
        </p:nvPicPr>
        <p:blipFill rotWithShape="1">
          <a:blip r:embed="rId3">
            <a:alphaModFix/>
          </a:blip>
          <a:srcRect b="0" l="0" r="0" t="0"/>
          <a:stretch/>
        </p:blipFill>
        <p:spPr>
          <a:xfrm>
            <a:off x="3240763" y="176725"/>
            <a:ext cx="2656451" cy="1992349"/>
          </a:xfrm>
          <a:prstGeom prst="rect">
            <a:avLst/>
          </a:prstGeom>
          <a:noFill/>
          <a:ln>
            <a:noFill/>
          </a:ln>
        </p:spPr>
      </p:pic>
      <p:pic>
        <p:nvPicPr>
          <p:cNvPr id="134" name="Google Shape;134;p11"/>
          <p:cNvPicPr preferRelativeResize="0"/>
          <p:nvPr/>
        </p:nvPicPr>
        <p:blipFill rotWithShape="1">
          <a:blip r:embed="rId4">
            <a:alphaModFix/>
          </a:blip>
          <a:srcRect b="0" l="0" r="0" t="0"/>
          <a:stretch/>
        </p:blipFill>
        <p:spPr>
          <a:xfrm>
            <a:off x="79025" y="2868350"/>
            <a:ext cx="2747494" cy="2060625"/>
          </a:xfrm>
          <a:prstGeom prst="rect">
            <a:avLst/>
          </a:prstGeom>
          <a:noFill/>
          <a:ln>
            <a:noFill/>
          </a:ln>
        </p:spPr>
      </p:pic>
      <p:pic>
        <p:nvPicPr>
          <p:cNvPr id="135" name="Google Shape;135;p11"/>
          <p:cNvPicPr preferRelativeResize="0"/>
          <p:nvPr/>
        </p:nvPicPr>
        <p:blipFill rotWithShape="1">
          <a:blip r:embed="rId5">
            <a:alphaModFix/>
          </a:blip>
          <a:srcRect b="0" l="0" r="0" t="0"/>
          <a:stretch/>
        </p:blipFill>
        <p:spPr>
          <a:xfrm>
            <a:off x="6311450" y="176724"/>
            <a:ext cx="2747500" cy="2060625"/>
          </a:xfrm>
          <a:prstGeom prst="rect">
            <a:avLst/>
          </a:prstGeom>
          <a:noFill/>
          <a:ln>
            <a:noFill/>
          </a:ln>
        </p:spPr>
      </p:pic>
      <p:pic>
        <p:nvPicPr>
          <p:cNvPr id="136" name="Google Shape;136;p11"/>
          <p:cNvPicPr preferRelativeResize="0"/>
          <p:nvPr/>
        </p:nvPicPr>
        <p:blipFill rotWithShape="1">
          <a:blip r:embed="rId6">
            <a:alphaModFix/>
          </a:blip>
          <a:srcRect b="0" l="0" r="0" t="0"/>
          <a:stretch/>
        </p:blipFill>
        <p:spPr>
          <a:xfrm>
            <a:off x="79000" y="176725"/>
            <a:ext cx="2747561" cy="2060625"/>
          </a:xfrm>
          <a:prstGeom prst="rect">
            <a:avLst/>
          </a:prstGeom>
          <a:noFill/>
          <a:ln>
            <a:noFill/>
          </a:ln>
        </p:spPr>
      </p:pic>
      <p:pic>
        <p:nvPicPr>
          <p:cNvPr id="137" name="Google Shape;137;p11"/>
          <p:cNvPicPr preferRelativeResize="0"/>
          <p:nvPr/>
        </p:nvPicPr>
        <p:blipFill rotWithShape="1">
          <a:blip r:embed="rId7">
            <a:alphaModFix/>
          </a:blip>
          <a:srcRect b="0" l="0" r="0" t="0"/>
          <a:stretch/>
        </p:blipFill>
        <p:spPr>
          <a:xfrm>
            <a:off x="3153836" y="2868350"/>
            <a:ext cx="2830320" cy="2122749"/>
          </a:xfrm>
          <a:prstGeom prst="rect">
            <a:avLst/>
          </a:prstGeom>
          <a:noFill/>
          <a:ln>
            <a:noFill/>
          </a:ln>
        </p:spPr>
      </p:pic>
      <p:pic>
        <p:nvPicPr>
          <p:cNvPr id="138" name="Google Shape;138;p11"/>
          <p:cNvPicPr preferRelativeResize="0"/>
          <p:nvPr/>
        </p:nvPicPr>
        <p:blipFill rotWithShape="1">
          <a:blip r:embed="rId8">
            <a:alphaModFix/>
          </a:blip>
          <a:srcRect b="0" l="0" r="0" t="0"/>
          <a:stretch/>
        </p:blipFill>
        <p:spPr>
          <a:xfrm>
            <a:off x="6311450" y="2868325"/>
            <a:ext cx="2747552" cy="2122749"/>
          </a:xfrm>
          <a:prstGeom prst="rect">
            <a:avLst/>
          </a:prstGeom>
          <a:noFill/>
          <a:ln>
            <a:noFill/>
          </a:ln>
        </p:spPr>
      </p:pic>
      <p:sp>
        <p:nvSpPr>
          <p:cNvPr id="139" name="Google Shape;139;p11"/>
          <p:cNvSpPr txBox="1"/>
          <p:nvPr/>
        </p:nvSpPr>
        <p:spPr>
          <a:xfrm>
            <a:off x="79038" y="2263950"/>
            <a:ext cx="89799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1" lang="en-GB" sz="1400" u="none" cap="none" strike="noStrike">
                <a:solidFill>
                  <a:schemeClr val="dk1"/>
                </a:solidFill>
                <a:latin typeface="Arial"/>
                <a:ea typeface="Arial"/>
                <a:cs typeface="Arial"/>
                <a:sym typeface="Arial"/>
              </a:rPr>
              <a:t>a snapshot of the gradual work done on the prototype since the commencement of the hackathon and selection of our problem statement </a:t>
            </a:r>
            <a:endParaRPr b="0" i="1" sz="14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f3e2890872_0_0"/>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GB"/>
              <a:t>Our Prototype Progress as of 8:30 PM</a:t>
            </a:r>
            <a:endParaRPr/>
          </a:p>
          <a:p>
            <a:pPr indent="0" lvl="0" marL="0" rtl="0" algn="ctr">
              <a:spcBef>
                <a:spcPts val="0"/>
              </a:spcBef>
              <a:spcAft>
                <a:spcPts val="0"/>
              </a:spcAft>
              <a:buNone/>
            </a:pPr>
            <a:r>
              <a:rPr lang="en-GB"/>
              <a:t>15/04/2022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gf3e2890872_0_4"/>
          <p:cNvPicPr preferRelativeResize="0"/>
          <p:nvPr/>
        </p:nvPicPr>
        <p:blipFill>
          <a:blip r:embed="rId3">
            <a:alphaModFix/>
          </a:blip>
          <a:stretch>
            <a:fillRect/>
          </a:stretch>
        </p:blipFill>
        <p:spPr>
          <a:xfrm>
            <a:off x="116175" y="104100"/>
            <a:ext cx="2517476" cy="1888101"/>
          </a:xfrm>
          <a:prstGeom prst="rect">
            <a:avLst/>
          </a:prstGeom>
          <a:noFill/>
          <a:ln>
            <a:noFill/>
          </a:ln>
        </p:spPr>
      </p:pic>
      <p:pic>
        <p:nvPicPr>
          <p:cNvPr id="150" name="Google Shape;150;gf3e2890872_0_4"/>
          <p:cNvPicPr preferRelativeResize="0"/>
          <p:nvPr/>
        </p:nvPicPr>
        <p:blipFill>
          <a:blip r:embed="rId4">
            <a:alphaModFix/>
          </a:blip>
          <a:stretch>
            <a:fillRect/>
          </a:stretch>
        </p:blipFill>
        <p:spPr>
          <a:xfrm>
            <a:off x="3140700" y="104100"/>
            <a:ext cx="2517476" cy="1888101"/>
          </a:xfrm>
          <a:prstGeom prst="rect">
            <a:avLst/>
          </a:prstGeom>
          <a:noFill/>
          <a:ln>
            <a:noFill/>
          </a:ln>
        </p:spPr>
      </p:pic>
      <p:pic>
        <p:nvPicPr>
          <p:cNvPr id="151" name="Google Shape;151;gf3e2890872_0_4"/>
          <p:cNvPicPr preferRelativeResize="0"/>
          <p:nvPr/>
        </p:nvPicPr>
        <p:blipFill>
          <a:blip r:embed="rId5">
            <a:alphaModFix/>
          </a:blip>
          <a:stretch>
            <a:fillRect/>
          </a:stretch>
        </p:blipFill>
        <p:spPr>
          <a:xfrm>
            <a:off x="6165225" y="104101"/>
            <a:ext cx="2517476" cy="1888107"/>
          </a:xfrm>
          <a:prstGeom prst="rect">
            <a:avLst/>
          </a:prstGeom>
          <a:noFill/>
          <a:ln>
            <a:noFill/>
          </a:ln>
        </p:spPr>
      </p:pic>
      <p:pic>
        <p:nvPicPr>
          <p:cNvPr id="152" name="Google Shape;152;gf3e2890872_0_4"/>
          <p:cNvPicPr preferRelativeResize="0"/>
          <p:nvPr/>
        </p:nvPicPr>
        <p:blipFill>
          <a:blip r:embed="rId6">
            <a:alphaModFix/>
          </a:blip>
          <a:stretch>
            <a:fillRect/>
          </a:stretch>
        </p:blipFill>
        <p:spPr>
          <a:xfrm>
            <a:off x="116175" y="3090925"/>
            <a:ext cx="2517460" cy="1888101"/>
          </a:xfrm>
          <a:prstGeom prst="rect">
            <a:avLst/>
          </a:prstGeom>
          <a:noFill/>
          <a:ln>
            <a:noFill/>
          </a:ln>
        </p:spPr>
      </p:pic>
      <p:pic>
        <p:nvPicPr>
          <p:cNvPr id="153" name="Google Shape;153;gf3e2890872_0_4"/>
          <p:cNvPicPr preferRelativeResize="0"/>
          <p:nvPr/>
        </p:nvPicPr>
        <p:blipFill>
          <a:blip r:embed="rId7">
            <a:alphaModFix/>
          </a:blip>
          <a:stretch>
            <a:fillRect/>
          </a:stretch>
        </p:blipFill>
        <p:spPr>
          <a:xfrm>
            <a:off x="3692150" y="3090925"/>
            <a:ext cx="1759674" cy="1888100"/>
          </a:xfrm>
          <a:prstGeom prst="rect">
            <a:avLst/>
          </a:prstGeom>
          <a:noFill/>
          <a:ln>
            <a:noFill/>
          </a:ln>
        </p:spPr>
      </p:pic>
      <p:pic>
        <p:nvPicPr>
          <p:cNvPr id="154" name="Google Shape;154;gf3e2890872_0_4"/>
          <p:cNvPicPr preferRelativeResize="0"/>
          <p:nvPr/>
        </p:nvPicPr>
        <p:blipFill>
          <a:blip r:embed="rId8">
            <a:alphaModFix/>
          </a:blip>
          <a:stretch>
            <a:fillRect/>
          </a:stretch>
        </p:blipFill>
        <p:spPr>
          <a:xfrm>
            <a:off x="6165225" y="3090925"/>
            <a:ext cx="2517475" cy="1888102"/>
          </a:xfrm>
          <a:prstGeom prst="rect">
            <a:avLst/>
          </a:prstGeom>
          <a:noFill/>
          <a:ln>
            <a:noFill/>
          </a:ln>
        </p:spPr>
      </p:pic>
      <p:sp>
        <p:nvSpPr>
          <p:cNvPr id="155" name="Google Shape;155;gf3e2890872_0_4"/>
          <p:cNvSpPr txBox="1"/>
          <p:nvPr/>
        </p:nvSpPr>
        <p:spPr>
          <a:xfrm>
            <a:off x="1108588" y="2048388"/>
            <a:ext cx="65817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GB">
                <a:solidFill>
                  <a:schemeClr val="dk1"/>
                </a:solidFill>
              </a:rPr>
              <a:t>a</a:t>
            </a:r>
            <a:r>
              <a:rPr i="1" lang="en-GB">
                <a:solidFill>
                  <a:schemeClr val="dk1"/>
                </a:solidFill>
              </a:rPr>
              <a:t> snapshot of our progress in constructing the </a:t>
            </a:r>
            <a:r>
              <a:rPr i="1" lang="en-GB">
                <a:solidFill>
                  <a:schemeClr val="dk1"/>
                </a:solidFill>
              </a:rPr>
              <a:t>chassis</a:t>
            </a:r>
            <a:r>
              <a:rPr i="1" lang="en-GB">
                <a:solidFill>
                  <a:schemeClr val="dk1"/>
                </a:solidFill>
              </a:rPr>
              <a:t> of the robot and drafting the schematics of our arena </a:t>
            </a:r>
            <a:endParaRPr i="1">
              <a:solidFill>
                <a:schemeClr val="dk1"/>
              </a:solidFill>
            </a:endParaRPr>
          </a:p>
          <a:p>
            <a:pPr indent="0" lvl="0" marL="0" rtl="0" algn="ctr">
              <a:spcBef>
                <a:spcPts val="0"/>
              </a:spcBef>
              <a:spcAft>
                <a:spcPts val="0"/>
              </a:spcAft>
              <a:buNone/>
            </a:pPr>
            <a:r>
              <a:rPr i="1" lang="en-GB">
                <a:solidFill>
                  <a:schemeClr val="dk1"/>
                </a:solidFill>
              </a:rPr>
              <a:t>(the flex-print of the arena has been ordered for printing and will be available by 6:00 AM on 16/04/2022)</a:t>
            </a:r>
            <a:endParaRPr i="1">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gf3e2890872_0_14"/>
          <p:cNvPicPr preferRelativeResize="0"/>
          <p:nvPr/>
        </p:nvPicPr>
        <p:blipFill>
          <a:blip r:embed="rId3">
            <a:alphaModFix/>
          </a:blip>
          <a:stretch>
            <a:fillRect/>
          </a:stretch>
        </p:blipFill>
        <p:spPr>
          <a:xfrm>
            <a:off x="1755249" y="156975"/>
            <a:ext cx="5633500" cy="4225149"/>
          </a:xfrm>
          <a:prstGeom prst="rect">
            <a:avLst/>
          </a:prstGeom>
          <a:noFill/>
          <a:ln>
            <a:noFill/>
          </a:ln>
        </p:spPr>
      </p:pic>
      <p:sp>
        <p:nvSpPr>
          <p:cNvPr id="161" name="Google Shape;161;gf3e2890872_0_14"/>
          <p:cNvSpPr txBox="1"/>
          <p:nvPr/>
        </p:nvSpPr>
        <p:spPr>
          <a:xfrm>
            <a:off x="2861525" y="4600175"/>
            <a:ext cx="3779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GB">
                <a:solidFill>
                  <a:schemeClr val="dk1"/>
                </a:solidFill>
              </a:rPr>
              <a:t>t</a:t>
            </a:r>
            <a:r>
              <a:rPr i="1" lang="en-GB">
                <a:solidFill>
                  <a:schemeClr val="dk1"/>
                </a:solidFill>
              </a:rPr>
              <a:t>eam discussion on the project</a:t>
            </a:r>
            <a:endParaRPr i="1">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2"/>
          <p:cNvSpPr txBox="1"/>
          <p:nvPr>
            <p:ph type="title"/>
          </p:nvPr>
        </p:nvSpPr>
        <p:spPr>
          <a:xfrm>
            <a:off x="2583075" y="563775"/>
            <a:ext cx="6321600" cy="635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GB"/>
              <a:t>Introduction to Our Team</a:t>
            </a:r>
            <a:endParaRPr/>
          </a:p>
        </p:txBody>
      </p:sp>
      <p:sp>
        <p:nvSpPr>
          <p:cNvPr id="64" name="Google Shape;64;p2"/>
          <p:cNvSpPr txBox="1"/>
          <p:nvPr>
            <p:ph idx="1" type="body"/>
          </p:nvPr>
        </p:nvSpPr>
        <p:spPr>
          <a:xfrm>
            <a:off x="1411212" y="1681126"/>
            <a:ext cx="6321600" cy="3002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GB"/>
              <a:t>We at Project Yantra are an ambitious team of three first-year students who strive to make innovations in the field of Internet of Things (IoT) through communication between two robots which would further advance the supply chain management systems and reduce the time between the various logistical processes.</a:t>
            </a:r>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r">
              <a:lnSpc>
                <a:spcPct val="100000"/>
              </a:lnSpc>
              <a:spcBef>
                <a:spcPts val="0"/>
              </a:spcBef>
              <a:spcAft>
                <a:spcPts val="0"/>
              </a:spcAft>
              <a:buSzPct val="111111"/>
              <a:buNone/>
            </a:pPr>
            <a:r>
              <a:rPr lang="en-GB"/>
              <a:t>Salient Features of Our Project</a:t>
            </a:r>
            <a:endParaRPr/>
          </a:p>
        </p:txBody>
      </p:sp>
      <p:sp>
        <p:nvSpPr>
          <p:cNvPr id="70" name="Google Shape;70;p3"/>
          <p:cNvSpPr txBox="1"/>
          <p:nvPr>
            <p:ph idx="1" type="body"/>
          </p:nvPr>
        </p:nvSpPr>
        <p:spPr>
          <a:xfrm>
            <a:off x="2400250" y="1291075"/>
            <a:ext cx="6321600" cy="34137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just">
              <a:lnSpc>
                <a:spcPct val="90000"/>
              </a:lnSpc>
              <a:spcBef>
                <a:spcPts val="0"/>
              </a:spcBef>
              <a:spcAft>
                <a:spcPts val="0"/>
              </a:spcAft>
              <a:buSzPct val="97297"/>
              <a:buNone/>
            </a:pPr>
            <a:r>
              <a:rPr b="1" lang="en-GB" sz="2000">
                <a:latin typeface="Calibri"/>
                <a:ea typeface="Calibri"/>
                <a:cs typeface="Calibri"/>
                <a:sym typeface="Calibri"/>
              </a:rPr>
              <a:t>Durability: </a:t>
            </a:r>
            <a:r>
              <a:rPr lang="en-GB" sz="2000">
                <a:latin typeface="Calibri"/>
                <a:ea typeface="Calibri"/>
                <a:cs typeface="Calibri"/>
                <a:sym typeface="Calibri"/>
              </a:rPr>
              <a:t>It has four wheels to make it more stable and to increase the speed. Also as we have used flexi strips on the base of the robot so that the gap between the both channels remains same and hence, making it stable and durable.</a:t>
            </a:r>
            <a:endParaRPr sz="2000">
              <a:latin typeface="Calibri"/>
              <a:ea typeface="Calibri"/>
              <a:cs typeface="Calibri"/>
              <a:sym typeface="Calibri"/>
            </a:endParaRPr>
          </a:p>
          <a:p>
            <a:pPr indent="0" lvl="0" marL="0" rtl="0" algn="just">
              <a:lnSpc>
                <a:spcPct val="90000"/>
              </a:lnSpc>
              <a:spcBef>
                <a:spcPts val="0"/>
              </a:spcBef>
              <a:spcAft>
                <a:spcPts val="0"/>
              </a:spcAft>
              <a:buSzPct val="97297"/>
              <a:buNone/>
            </a:pPr>
            <a:r>
              <a:t/>
            </a:r>
            <a:endParaRPr sz="2000">
              <a:latin typeface="Calibri"/>
              <a:ea typeface="Calibri"/>
              <a:cs typeface="Calibri"/>
              <a:sym typeface="Calibri"/>
            </a:endParaRPr>
          </a:p>
          <a:p>
            <a:pPr indent="0" lvl="0" marL="0" rtl="0" algn="just">
              <a:lnSpc>
                <a:spcPct val="90000"/>
              </a:lnSpc>
              <a:spcBef>
                <a:spcPts val="0"/>
              </a:spcBef>
              <a:spcAft>
                <a:spcPts val="0"/>
              </a:spcAft>
              <a:buSzPct val="103839"/>
              <a:buNone/>
            </a:pPr>
            <a:r>
              <a:rPr b="1" lang="en-GB" sz="1874">
                <a:latin typeface="Calibri"/>
                <a:ea typeface="Calibri"/>
                <a:cs typeface="Calibri"/>
                <a:sym typeface="Calibri"/>
              </a:rPr>
              <a:t>Mechanism Used and Basis: </a:t>
            </a:r>
            <a:r>
              <a:rPr lang="en-GB" sz="1874">
                <a:latin typeface="Calibri"/>
                <a:ea typeface="Calibri"/>
                <a:cs typeface="Calibri"/>
                <a:sym typeface="Calibri"/>
              </a:rPr>
              <a:t>Firstly, we have used the four wheeled base to increase the strength. Secondly, we have put the microcontroller vertically above the back motors so that the center of gravity is low and move faster .Thirdly, we have placed the sensors in such a way that they provide grip to the payload block.</a:t>
            </a:r>
            <a:endParaRPr sz="1874">
              <a:latin typeface="Calibri"/>
              <a:ea typeface="Calibri"/>
              <a:cs typeface="Calibri"/>
              <a:sym typeface="Calibri"/>
            </a:endParaRPr>
          </a:p>
          <a:p>
            <a:pPr indent="0" lvl="0" marL="0" rtl="0" algn="just">
              <a:lnSpc>
                <a:spcPct val="90000"/>
              </a:lnSpc>
              <a:spcBef>
                <a:spcPts val="0"/>
              </a:spcBef>
              <a:spcAft>
                <a:spcPts val="0"/>
              </a:spcAft>
              <a:buSzPct val="103839"/>
              <a:buNone/>
            </a:pPr>
            <a:r>
              <a:t/>
            </a:r>
            <a:endParaRPr sz="1874">
              <a:latin typeface="Calibri"/>
              <a:ea typeface="Calibri"/>
              <a:cs typeface="Calibri"/>
              <a:sym typeface="Calibri"/>
            </a:endParaRPr>
          </a:p>
          <a:p>
            <a:pPr indent="0" lvl="0" marL="0" rtl="0" algn="just">
              <a:lnSpc>
                <a:spcPct val="90000"/>
              </a:lnSpc>
              <a:spcBef>
                <a:spcPts val="0"/>
              </a:spcBef>
              <a:spcAft>
                <a:spcPts val="0"/>
              </a:spcAft>
              <a:buClr>
                <a:schemeClr val="dk2"/>
              </a:buClr>
              <a:buSzPct val="111975"/>
              <a:buFont typeface="Arial"/>
              <a:buNone/>
            </a:pPr>
            <a:r>
              <a:rPr b="1" lang="en-GB" sz="1964">
                <a:latin typeface="Calibri"/>
                <a:ea typeface="Calibri"/>
                <a:cs typeface="Calibri"/>
                <a:sym typeface="Calibri"/>
              </a:rPr>
              <a:t>Optimized Mechanical Design : </a:t>
            </a:r>
            <a:r>
              <a:rPr lang="en-GB" sz="1964">
                <a:latin typeface="Calibri"/>
                <a:ea typeface="Calibri"/>
                <a:cs typeface="Calibri"/>
                <a:sym typeface="Calibri"/>
              </a:rPr>
              <a:t>The robot has the dimensions of 15 cm x 15 cm and has a net weight of 1.6 kg. Interestingly, the robot can carry a maximum payload of 0.6 kg. The test payload was 0.4 kg, which is 25% of the robot’s weight. </a:t>
            </a:r>
            <a:endParaRPr sz="1637">
              <a:latin typeface="Calibri"/>
              <a:ea typeface="Calibri"/>
              <a:cs typeface="Calibri"/>
              <a:sym typeface="Calibri"/>
            </a:endParaRPr>
          </a:p>
          <a:p>
            <a:pPr indent="0" lvl="0" marL="0" rtl="0" algn="just">
              <a:lnSpc>
                <a:spcPct val="90000"/>
              </a:lnSpc>
              <a:spcBef>
                <a:spcPts val="0"/>
              </a:spcBef>
              <a:spcAft>
                <a:spcPts val="0"/>
              </a:spcAft>
              <a:buClr>
                <a:schemeClr val="dk2"/>
              </a:buClr>
              <a:buSzPct val="120000"/>
              <a:buFont typeface="Arial"/>
              <a:buNone/>
            </a:pPr>
            <a:r>
              <a:t/>
            </a:r>
            <a:endParaRPr sz="2000">
              <a:latin typeface="Calibri"/>
              <a:ea typeface="Calibri"/>
              <a:cs typeface="Calibri"/>
              <a:sym typeface="Calibri"/>
            </a:endParaRPr>
          </a:p>
        </p:txBody>
      </p:sp>
      <p:pic>
        <p:nvPicPr>
          <p:cNvPr id="71" name="Google Shape;71;p3"/>
          <p:cNvPicPr preferRelativeResize="0"/>
          <p:nvPr/>
        </p:nvPicPr>
        <p:blipFill rotWithShape="1">
          <a:blip r:embed="rId3">
            <a:alphaModFix/>
          </a:blip>
          <a:srcRect b="0" l="0" r="0" t="0"/>
          <a:stretch/>
        </p:blipFill>
        <p:spPr>
          <a:xfrm>
            <a:off x="56700" y="3035975"/>
            <a:ext cx="2318403" cy="1738798"/>
          </a:xfrm>
          <a:prstGeom prst="rect">
            <a:avLst/>
          </a:prstGeom>
          <a:noFill/>
          <a:ln>
            <a:noFill/>
          </a:ln>
        </p:spPr>
      </p:pic>
      <p:pic>
        <p:nvPicPr>
          <p:cNvPr id="72" name="Google Shape;72;p3"/>
          <p:cNvPicPr preferRelativeResize="0"/>
          <p:nvPr/>
        </p:nvPicPr>
        <p:blipFill rotWithShape="1">
          <a:blip r:embed="rId4">
            <a:alphaModFix/>
          </a:blip>
          <a:srcRect b="0" l="0" r="0" t="17681"/>
          <a:stretch/>
        </p:blipFill>
        <p:spPr>
          <a:xfrm rot="-5400000">
            <a:off x="224363" y="286812"/>
            <a:ext cx="2011500" cy="2289976"/>
          </a:xfrm>
          <a:prstGeom prst="rect">
            <a:avLst/>
          </a:prstGeom>
          <a:noFill/>
          <a:ln>
            <a:noFill/>
          </a:ln>
        </p:spPr>
      </p:pic>
      <p:sp>
        <p:nvSpPr>
          <p:cNvPr id="73" name="Google Shape;73;p3"/>
          <p:cNvSpPr/>
          <p:nvPr/>
        </p:nvSpPr>
        <p:spPr>
          <a:xfrm>
            <a:off x="1155150" y="2486188"/>
            <a:ext cx="121500" cy="3678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Functioning Flowchart</a:t>
            </a:r>
            <a:endParaRPr/>
          </a:p>
        </p:txBody>
      </p:sp>
      <p:pic>
        <p:nvPicPr>
          <p:cNvPr id="79" name="Google Shape;79;p4"/>
          <p:cNvPicPr preferRelativeResize="0"/>
          <p:nvPr/>
        </p:nvPicPr>
        <p:blipFill rotWithShape="1">
          <a:blip r:embed="rId3">
            <a:alphaModFix/>
          </a:blip>
          <a:srcRect b="0" l="0" r="0" t="0"/>
          <a:stretch/>
        </p:blipFill>
        <p:spPr>
          <a:xfrm>
            <a:off x="152400" y="1363750"/>
            <a:ext cx="8839202" cy="318760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11b1f964a1d_0_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Our Arena</a:t>
            </a:r>
            <a:endParaRPr/>
          </a:p>
        </p:txBody>
      </p:sp>
      <p:sp>
        <p:nvSpPr>
          <p:cNvPr id="85" name="Google Shape;85;g11b1f964a1d_0_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86" name="Google Shape;86;g11b1f964a1d_0_1"/>
          <p:cNvPicPr preferRelativeResize="0"/>
          <p:nvPr/>
        </p:nvPicPr>
        <p:blipFill>
          <a:blip r:embed="rId3">
            <a:alphaModFix/>
          </a:blip>
          <a:stretch>
            <a:fillRect/>
          </a:stretch>
        </p:blipFill>
        <p:spPr>
          <a:xfrm>
            <a:off x="5073350" y="87000"/>
            <a:ext cx="3629026"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Steps in which the Robot works</a:t>
            </a:r>
            <a:endParaRPr/>
          </a:p>
        </p:txBody>
      </p:sp>
      <p:sp>
        <p:nvSpPr>
          <p:cNvPr id="92" name="Google Shape;92;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AutoNum type="arabicPeriod"/>
            </a:pPr>
            <a:r>
              <a:rPr lang="en-GB"/>
              <a:t>Robot R1 will move the test payload P to the checkpoint CP-1, for collection by robot R2.</a:t>
            </a:r>
            <a:endParaRPr/>
          </a:p>
          <a:p>
            <a:pPr indent="-317500" lvl="0" marL="457200" rtl="0" algn="l">
              <a:lnSpc>
                <a:spcPct val="115000"/>
              </a:lnSpc>
              <a:spcBef>
                <a:spcPts val="0"/>
              </a:spcBef>
              <a:spcAft>
                <a:spcPts val="0"/>
              </a:spcAft>
              <a:buSzPts val="1400"/>
              <a:buAutoNum type="arabicPeriod"/>
            </a:pPr>
            <a:r>
              <a:rPr lang="en-GB"/>
              <a:t>Robot R2 collects the test payload P from CP-1 using the HC-05 ultrasonic rangefinder module to check the proximity and move in accordance to the distance limits preset by us.</a:t>
            </a:r>
            <a:endParaRPr/>
          </a:p>
          <a:p>
            <a:pPr indent="-317500" lvl="0" marL="457200" rtl="0" algn="l">
              <a:lnSpc>
                <a:spcPct val="115000"/>
              </a:lnSpc>
              <a:spcBef>
                <a:spcPts val="0"/>
              </a:spcBef>
              <a:spcAft>
                <a:spcPts val="0"/>
              </a:spcAft>
              <a:buSzPts val="1400"/>
              <a:buAutoNum type="arabicPeriod"/>
            </a:pPr>
            <a:r>
              <a:rPr lang="en-GB"/>
              <a:t>Robot R2 will then place the test payload P inside the checkpoint CP-2 for subsequent collection by R1.</a:t>
            </a:r>
            <a:endParaRPr/>
          </a:p>
        </p:txBody>
      </p:sp>
      <p:sp>
        <p:nvSpPr>
          <p:cNvPr id="93" name="Google Shape;93;p6"/>
          <p:cNvSpPr txBox="1"/>
          <p:nvPr/>
        </p:nvSpPr>
        <p:spPr>
          <a:xfrm>
            <a:off x="584950" y="3135725"/>
            <a:ext cx="9264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GB">
                <a:solidFill>
                  <a:schemeClr val="dk1"/>
                </a:solidFill>
              </a:rPr>
              <a:t>1</a:t>
            </a:r>
            <a:endParaRPr b="0" i="0" sz="1400" u="none" cap="none" strike="noStrike">
              <a:solidFill>
                <a:schemeClr val="dk1"/>
              </a:solidFill>
              <a:latin typeface="Arial"/>
              <a:ea typeface="Arial"/>
              <a:cs typeface="Arial"/>
              <a:sym typeface="Arial"/>
            </a:endParaRPr>
          </a:p>
        </p:txBody>
      </p:sp>
      <p:sp>
        <p:nvSpPr>
          <p:cNvPr id="94" name="Google Shape;94;p6"/>
          <p:cNvSpPr txBox="1"/>
          <p:nvPr/>
        </p:nvSpPr>
        <p:spPr>
          <a:xfrm>
            <a:off x="2218450" y="3135725"/>
            <a:ext cx="4875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GB">
                <a:solidFill>
                  <a:schemeClr val="dk1"/>
                </a:solidFill>
              </a:rPr>
              <a:t>2</a:t>
            </a:r>
            <a:endParaRPr b="0" i="0" sz="1400" u="none" cap="none" strike="noStrike">
              <a:solidFill>
                <a:schemeClr val="dk1"/>
              </a:solidFill>
              <a:latin typeface="Arial"/>
              <a:ea typeface="Arial"/>
              <a:cs typeface="Arial"/>
              <a:sym typeface="Arial"/>
            </a:endParaRPr>
          </a:p>
        </p:txBody>
      </p:sp>
      <p:sp>
        <p:nvSpPr>
          <p:cNvPr id="95" name="Google Shape;95;p6"/>
          <p:cNvSpPr txBox="1"/>
          <p:nvPr/>
        </p:nvSpPr>
        <p:spPr>
          <a:xfrm>
            <a:off x="3696700" y="3135725"/>
            <a:ext cx="402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en-GB">
                <a:solidFill>
                  <a:schemeClr val="dk1"/>
                </a:solidFill>
              </a:rPr>
              <a:t>3</a:t>
            </a:r>
            <a:endParaRPr b="0" i="0" sz="1400" u="none" cap="none" strike="noStrike">
              <a:solidFill>
                <a:schemeClr val="dk1"/>
              </a:solidFill>
              <a:latin typeface="Arial"/>
              <a:ea typeface="Arial"/>
              <a:cs typeface="Arial"/>
              <a:sym typeface="Arial"/>
            </a:endParaRPr>
          </a:p>
        </p:txBody>
      </p:sp>
      <p:pic>
        <p:nvPicPr>
          <p:cNvPr id="96" name="Google Shape;96;p6"/>
          <p:cNvPicPr preferRelativeResize="0"/>
          <p:nvPr/>
        </p:nvPicPr>
        <p:blipFill>
          <a:blip r:embed="rId3">
            <a:alphaModFix/>
          </a:blip>
          <a:stretch>
            <a:fillRect/>
          </a:stretch>
        </p:blipFill>
        <p:spPr>
          <a:xfrm>
            <a:off x="311700" y="1152475"/>
            <a:ext cx="1334150" cy="1778874"/>
          </a:xfrm>
          <a:prstGeom prst="rect">
            <a:avLst/>
          </a:prstGeom>
          <a:noFill/>
          <a:ln>
            <a:noFill/>
          </a:ln>
        </p:spPr>
      </p:pic>
      <p:pic>
        <p:nvPicPr>
          <p:cNvPr id="97" name="Google Shape;97;p6"/>
          <p:cNvPicPr preferRelativeResize="0"/>
          <p:nvPr/>
        </p:nvPicPr>
        <p:blipFill>
          <a:blip r:embed="rId4">
            <a:alphaModFix/>
          </a:blip>
          <a:stretch>
            <a:fillRect/>
          </a:stretch>
        </p:blipFill>
        <p:spPr>
          <a:xfrm>
            <a:off x="1745450" y="1153225"/>
            <a:ext cx="1334150" cy="1755245"/>
          </a:xfrm>
          <a:prstGeom prst="rect">
            <a:avLst/>
          </a:prstGeom>
          <a:noFill/>
          <a:ln>
            <a:noFill/>
          </a:ln>
        </p:spPr>
      </p:pic>
      <p:pic>
        <p:nvPicPr>
          <p:cNvPr id="98" name="Google Shape;98;p6"/>
          <p:cNvPicPr preferRelativeResize="0"/>
          <p:nvPr/>
        </p:nvPicPr>
        <p:blipFill>
          <a:blip r:embed="rId5">
            <a:alphaModFix/>
          </a:blip>
          <a:stretch>
            <a:fillRect/>
          </a:stretch>
        </p:blipFill>
        <p:spPr>
          <a:xfrm>
            <a:off x="3230775" y="1152476"/>
            <a:ext cx="1334150" cy="177885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Steps in which the Robot works</a:t>
            </a:r>
            <a:endParaRPr/>
          </a:p>
        </p:txBody>
      </p:sp>
      <p:sp>
        <p:nvSpPr>
          <p:cNvPr id="104" name="Google Shape;104;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lang="en-GB"/>
              <a:t>4. Robot R1 will move to the checkpoint CP-2 using the blue curved line simultaneously while R2 is delivering the payload to the checkpoint.</a:t>
            </a:r>
            <a:endParaRPr/>
          </a:p>
          <a:p>
            <a:pPr indent="0" lvl="0" marL="0" rtl="0" algn="l">
              <a:lnSpc>
                <a:spcPct val="115000"/>
              </a:lnSpc>
              <a:spcBef>
                <a:spcPts val="1200"/>
              </a:spcBef>
              <a:spcAft>
                <a:spcPts val="0"/>
              </a:spcAft>
              <a:buSzPts val="1400"/>
              <a:buNone/>
            </a:pPr>
            <a:r>
              <a:rPr lang="en-GB"/>
              <a:t>5. R1 will then collect the payload P from CP-2 and take it further to the CP-3.</a:t>
            </a:r>
            <a:endParaRPr/>
          </a:p>
          <a:p>
            <a:pPr indent="0" lvl="0" marL="0" rtl="0" algn="l">
              <a:lnSpc>
                <a:spcPct val="115000"/>
              </a:lnSpc>
              <a:spcBef>
                <a:spcPts val="1200"/>
              </a:spcBef>
              <a:spcAft>
                <a:spcPts val="0"/>
              </a:spcAft>
              <a:buSzPts val="1400"/>
              <a:buNone/>
            </a:pPr>
            <a:r>
              <a:rPr lang="en-GB"/>
              <a:t>6. Now, R2 will reach the checkpoint CP-3 through the green curved line while R1 simultaneously delivers P to the same checkpoint.</a:t>
            </a:r>
            <a:endParaRPr/>
          </a:p>
          <a:p>
            <a:pPr indent="0" lvl="0" marL="0" rtl="0" algn="l">
              <a:lnSpc>
                <a:spcPct val="115000"/>
              </a:lnSpc>
              <a:spcBef>
                <a:spcPts val="1200"/>
              </a:spcBef>
              <a:spcAft>
                <a:spcPts val="1200"/>
              </a:spcAft>
              <a:buSzPts val="1400"/>
              <a:buNone/>
            </a:pPr>
            <a:r>
              <a:rPr lang="en-GB"/>
              <a:t>7. From here, R2 again collects the payload P and delivers it to the finish point. </a:t>
            </a:r>
            <a:endParaRPr/>
          </a:p>
        </p:txBody>
      </p:sp>
      <p:sp>
        <p:nvSpPr>
          <p:cNvPr id="105" name="Google Shape;105;p7"/>
          <p:cNvSpPr txBox="1"/>
          <p:nvPr/>
        </p:nvSpPr>
        <p:spPr>
          <a:xfrm>
            <a:off x="270850" y="1536000"/>
            <a:ext cx="493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4</a:t>
            </a:r>
            <a:endParaRPr b="0" i="0" sz="1400" u="none" cap="none" strike="noStrike">
              <a:solidFill>
                <a:schemeClr val="dk1"/>
              </a:solidFill>
              <a:latin typeface="Arial"/>
              <a:ea typeface="Arial"/>
              <a:cs typeface="Arial"/>
              <a:sym typeface="Arial"/>
            </a:endParaRPr>
          </a:p>
        </p:txBody>
      </p:sp>
      <p:sp>
        <p:nvSpPr>
          <p:cNvPr id="106" name="Google Shape;106;p7"/>
          <p:cNvSpPr txBox="1"/>
          <p:nvPr/>
        </p:nvSpPr>
        <p:spPr>
          <a:xfrm>
            <a:off x="4185250" y="1536000"/>
            <a:ext cx="386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5</a:t>
            </a:r>
            <a:endParaRPr b="0" i="0" sz="1400" u="none" cap="none" strike="noStrike">
              <a:solidFill>
                <a:schemeClr val="dk1"/>
              </a:solidFill>
              <a:latin typeface="Arial"/>
              <a:ea typeface="Arial"/>
              <a:cs typeface="Arial"/>
              <a:sym typeface="Arial"/>
            </a:endParaRPr>
          </a:p>
        </p:txBody>
      </p:sp>
      <p:sp>
        <p:nvSpPr>
          <p:cNvPr id="107" name="Google Shape;107;p7"/>
          <p:cNvSpPr txBox="1"/>
          <p:nvPr/>
        </p:nvSpPr>
        <p:spPr>
          <a:xfrm>
            <a:off x="324100" y="3649775"/>
            <a:ext cx="386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6</a:t>
            </a:r>
            <a:endParaRPr b="0" i="0" sz="1400" u="none" cap="none" strike="noStrike">
              <a:solidFill>
                <a:schemeClr val="dk1"/>
              </a:solidFill>
              <a:latin typeface="Arial"/>
              <a:ea typeface="Arial"/>
              <a:cs typeface="Arial"/>
              <a:sym typeface="Arial"/>
            </a:endParaRPr>
          </a:p>
        </p:txBody>
      </p:sp>
      <p:sp>
        <p:nvSpPr>
          <p:cNvPr id="108" name="Google Shape;108;p7"/>
          <p:cNvSpPr txBox="1"/>
          <p:nvPr/>
        </p:nvSpPr>
        <p:spPr>
          <a:xfrm>
            <a:off x="4185250" y="3649775"/>
            <a:ext cx="386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7</a:t>
            </a:r>
            <a:endParaRPr b="0" i="0" sz="1400" u="none" cap="none" strike="noStrike">
              <a:solidFill>
                <a:schemeClr val="dk1"/>
              </a:solidFill>
              <a:latin typeface="Arial"/>
              <a:ea typeface="Arial"/>
              <a:cs typeface="Arial"/>
              <a:sym typeface="Arial"/>
            </a:endParaRPr>
          </a:p>
        </p:txBody>
      </p:sp>
      <p:pic>
        <p:nvPicPr>
          <p:cNvPr id="109" name="Google Shape;109;p7"/>
          <p:cNvPicPr preferRelativeResize="0"/>
          <p:nvPr/>
        </p:nvPicPr>
        <p:blipFill>
          <a:blip r:embed="rId3">
            <a:alphaModFix/>
          </a:blip>
          <a:stretch>
            <a:fillRect/>
          </a:stretch>
        </p:blipFill>
        <p:spPr>
          <a:xfrm>
            <a:off x="542325" y="1152475"/>
            <a:ext cx="1136875" cy="1515875"/>
          </a:xfrm>
          <a:prstGeom prst="rect">
            <a:avLst/>
          </a:prstGeom>
          <a:noFill/>
          <a:ln>
            <a:noFill/>
          </a:ln>
        </p:spPr>
      </p:pic>
      <p:pic>
        <p:nvPicPr>
          <p:cNvPr id="110" name="Google Shape;110;p7"/>
          <p:cNvPicPr preferRelativeResize="0"/>
          <p:nvPr/>
        </p:nvPicPr>
        <p:blipFill>
          <a:blip r:embed="rId4">
            <a:alphaModFix/>
          </a:blip>
          <a:stretch>
            <a:fillRect/>
          </a:stretch>
        </p:blipFill>
        <p:spPr>
          <a:xfrm>
            <a:off x="3048375" y="1152475"/>
            <a:ext cx="1136875" cy="1467295"/>
          </a:xfrm>
          <a:prstGeom prst="rect">
            <a:avLst/>
          </a:prstGeom>
          <a:noFill/>
          <a:ln>
            <a:noFill/>
          </a:ln>
        </p:spPr>
      </p:pic>
      <p:pic>
        <p:nvPicPr>
          <p:cNvPr id="111" name="Google Shape;111;p7"/>
          <p:cNvPicPr preferRelativeResize="0"/>
          <p:nvPr/>
        </p:nvPicPr>
        <p:blipFill>
          <a:blip r:embed="rId5">
            <a:alphaModFix/>
          </a:blip>
          <a:stretch>
            <a:fillRect/>
          </a:stretch>
        </p:blipFill>
        <p:spPr>
          <a:xfrm>
            <a:off x="542324" y="3176678"/>
            <a:ext cx="1136875" cy="1515846"/>
          </a:xfrm>
          <a:prstGeom prst="rect">
            <a:avLst/>
          </a:prstGeom>
          <a:noFill/>
          <a:ln>
            <a:noFill/>
          </a:ln>
        </p:spPr>
      </p:pic>
      <p:pic>
        <p:nvPicPr>
          <p:cNvPr id="112" name="Google Shape;112;p7"/>
          <p:cNvPicPr preferRelativeResize="0"/>
          <p:nvPr/>
        </p:nvPicPr>
        <p:blipFill>
          <a:blip r:embed="rId6">
            <a:alphaModFix/>
          </a:blip>
          <a:stretch>
            <a:fillRect/>
          </a:stretch>
        </p:blipFill>
        <p:spPr>
          <a:xfrm>
            <a:off x="3048375" y="3176673"/>
            <a:ext cx="1136875" cy="151586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8"/>
          <p:cNvSpPr txBox="1"/>
          <p:nvPr>
            <p:ph type="title"/>
          </p:nvPr>
        </p:nvSpPr>
        <p:spPr>
          <a:xfrm>
            <a:off x="400575" y="2251950"/>
            <a:ext cx="8520600" cy="639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GB"/>
              <a:t>Code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GB"/>
              <a:t>Code Development</a:t>
            </a:r>
            <a:endParaRPr/>
          </a:p>
        </p:txBody>
      </p:sp>
      <p:pic>
        <p:nvPicPr>
          <p:cNvPr id="123" name="Google Shape;123;p9"/>
          <p:cNvPicPr preferRelativeResize="0"/>
          <p:nvPr/>
        </p:nvPicPr>
        <p:blipFill rotWithShape="1">
          <a:blip r:embed="rId3">
            <a:alphaModFix/>
          </a:blip>
          <a:srcRect b="0" l="0" r="0" t="0"/>
          <a:stretch/>
        </p:blipFill>
        <p:spPr>
          <a:xfrm>
            <a:off x="0" y="142891"/>
            <a:ext cx="9144000" cy="485772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